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  <a:srgbClr val="A50021"/>
    <a:srgbClr val="CC66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8FD9A4-8416-4F63-A90E-51AC820D4859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1B46C4-BF2D-4417-BBF7-38AB533538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214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635896" y="476672"/>
            <a:ext cx="432048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90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Проект</a:t>
            </a:r>
            <a:endParaRPr lang="ru-RU" sz="7200" b="1" cap="none" spc="0" dirty="0">
              <a:ln w="1905">
                <a:solidFill>
                  <a:schemeClr val="tx1">
                    <a:lumMod val="95000"/>
                    <a:lumOff val="5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83768" y="1988840"/>
            <a:ext cx="6382279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38100" h="38100" prst="relaxedInset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99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</a:t>
            </a:r>
            <a:r>
              <a:rPr lang="ru-RU" sz="4800" b="1" cap="none" spc="0" dirty="0" err="1" smtClean="0"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99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Гра</a:t>
            </a:r>
            <a:r>
              <a:rPr lang="ru-RU" sz="4800" b="1" dirty="0" smtClean="0"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99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 як </a:t>
            </a:r>
            <a:r>
              <a:rPr lang="ru-RU" sz="4800" b="1" dirty="0" err="1" smtClean="0"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99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ефективний</a:t>
            </a:r>
            <a:r>
              <a:rPr lang="ru-RU" sz="4800" b="1" dirty="0" smtClean="0"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99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4800" b="1" dirty="0" err="1" smtClean="0"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99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засіб</a:t>
            </a:r>
            <a:r>
              <a:rPr lang="ru-RU" sz="4800" b="1" dirty="0" smtClean="0"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99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4800" b="1" dirty="0" err="1" smtClean="0"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99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розвитку</a:t>
            </a:r>
            <a:r>
              <a:rPr lang="ru-RU" sz="4800" b="1" dirty="0" smtClean="0"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99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4800" b="1" dirty="0" err="1" smtClean="0"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99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дитини</a:t>
            </a:r>
            <a:r>
              <a:rPr lang="ru-RU" sz="4800" b="1" dirty="0" smtClean="0"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99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»</a:t>
            </a:r>
            <a:endParaRPr lang="ru-RU" sz="4800" b="1" cap="none" spc="0" dirty="0"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9933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52023" y="4721661"/>
            <a:ext cx="543283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uk-UA" sz="3600" b="1" dirty="0" smtClean="0">
                <a:ln w="9525">
                  <a:solidFill>
                    <a:schemeClr val="tx1"/>
                  </a:solidFill>
                </a:ln>
                <a:pattFill prst="dotGrid">
                  <a:fgClr>
                    <a:srgbClr val="990000"/>
                  </a:fgClr>
                  <a:bgClr>
                    <a:srgbClr val="CC6600"/>
                  </a:bgClr>
                </a:patt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Підготувала:</a:t>
            </a:r>
          </a:p>
          <a:p>
            <a:r>
              <a:rPr lang="uk-UA" sz="3600" b="1" dirty="0">
                <a:ln w="9525">
                  <a:solidFill>
                    <a:schemeClr val="tx1"/>
                  </a:solidFill>
                </a:ln>
                <a:pattFill prst="dotGrid">
                  <a:fgClr>
                    <a:srgbClr val="990000"/>
                  </a:fgClr>
                  <a:bgClr>
                    <a:srgbClr val="CC6600"/>
                  </a:bgClr>
                </a:patt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</a:t>
            </a:r>
            <a:r>
              <a:rPr lang="uk-UA" sz="3600" b="1" cap="none" spc="0" dirty="0" smtClean="0">
                <a:ln w="9525">
                  <a:solidFill>
                    <a:schemeClr val="tx1"/>
                  </a:solidFill>
                </a:ln>
                <a:pattFill prst="dotGrid">
                  <a:fgClr>
                    <a:srgbClr val="990000"/>
                  </a:fgClr>
                  <a:bgClr>
                    <a:srgbClr val="CC6600"/>
                  </a:bgClr>
                </a:patt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ихователь групи 01А</a:t>
            </a:r>
          </a:p>
          <a:p>
            <a:r>
              <a:rPr lang="uk-UA" sz="3600" b="1" dirty="0" err="1" smtClean="0">
                <a:ln w="9525">
                  <a:solidFill>
                    <a:schemeClr val="tx1"/>
                  </a:solidFill>
                </a:ln>
                <a:pattFill prst="dotGrid">
                  <a:fgClr>
                    <a:srgbClr val="990000"/>
                  </a:fgClr>
                  <a:bgClr>
                    <a:srgbClr val="CC6600"/>
                  </a:bgClr>
                </a:patt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Бецун</a:t>
            </a:r>
            <a:r>
              <a:rPr lang="uk-UA" sz="3600" b="1" dirty="0" smtClean="0">
                <a:ln w="9525">
                  <a:solidFill>
                    <a:schemeClr val="tx1"/>
                  </a:solidFill>
                </a:ln>
                <a:pattFill prst="dotGrid">
                  <a:fgClr>
                    <a:srgbClr val="990000"/>
                  </a:fgClr>
                  <a:bgClr>
                    <a:srgbClr val="CC6600"/>
                  </a:bgClr>
                </a:patt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Аліна Анатоліївна</a:t>
            </a:r>
            <a:endParaRPr lang="ru-RU" sz="3600" b="1" cap="none" spc="0" dirty="0">
              <a:ln w="9525">
                <a:solidFill>
                  <a:schemeClr val="tx1"/>
                </a:solidFill>
              </a:ln>
              <a:pattFill prst="dotGrid">
                <a:fgClr>
                  <a:srgbClr val="990000"/>
                </a:fgClr>
                <a:bgClr>
                  <a:srgbClr val="CC6600"/>
                </a:bgClr>
              </a:patt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17847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veselyie-rebyata-shablon-prevyu-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428860" y="714356"/>
            <a:ext cx="628654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Сенсомоторна</a:t>
            </a:r>
            <a:r>
              <a:rPr lang="uk-U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(дидактична) гра </a:t>
            </a:r>
          </a:p>
          <a:p>
            <a:pPr algn="ctr"/>
            <a:r>
              <a:rPr lang="uk-U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 прищіпками</a:t>
            </a:r>
          </a:p>
          <a:p>
            <a:pPr algn="ctr"/>
            <a:r>
              <a:rPr lang="uk-U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“АСОЦІАЦІЇ”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07904" y="5357826"/>
            <a:ext cx="428628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2400" b="1" cap="none" spc="0" dirty="0" smtClean="0">
                <a:ln w="11430">
                  <a:solidFill>
                    <a:srgbClr val="CC66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Успіх кожної дитини – </a:t>
            </a:r>
          </a:p>
          <a:p>
            <a:pPr algn="ctr"/>
            <a:r>
              <a:rPr lang="uk-UA" sz="2400" b="1" cap="none" spc="0" dirty="0" smtClean="0">
                <a:ln w="11430">
                  <a:solidFill>
                    <a:srgbClr val="CC66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 її маленьких долоньках!</a:t>
            </a:r>
            <a:endParaRPr lang="ru-RU" sz="2400" b="1" cap="none" spc="0" dirty="0">
              <a:ln w="11430">
                <a:solidFill>
                  <a:srgbClr val="CC6600"/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9" name="Рисунок 8" descr="IMG_20191024_1135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00496" y="2285991"/>
            <a:ext cx="3429024" cy="30718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60d2d8eefdfeaa3a9bb6c532f9d21e9a9774dbb24c5e0db0a5c81dee59813cc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42844" y="357166"/>
            <a:ext cx="6072230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2800" b="1" cap="none" spc="50" dirty="0" smtClean="0">
                <a:ln w="12700" cmpd="sng">
                  <a:solidFill>
                    <a:srgbClr val="A50021"/>
                  </a:solidFill>
                  <a:prstDash val="solid"/>
                </a:ln>
                <a:solidFill>
                  <a:srgbClr val="FFC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Василь Олександрович Сухомлинський писав:</a:t>
            </a:r>
          </a:p>
          <a:p>
            <a:r>
              <a:rPr lang="uk-UA" sz="2800" b="1" spc="50" dirty="0" err="1" smtClean="0">
                <a:ln w="12700" cmpd="sng">
                  <a:solidFill>
                    <a:srgbClr val="A50021"/>
                  </a:solidFill>
                  <a:prstDash val="solid"/>
                </a:ln>
                <a:solidFill>
                  <a:srgbClr val="FFC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“Розум</a:t>
            </a:r>
            <a:r>
              <a:rPr lang="uk-UA" sz="2800" b="1" spc="50" dirty="0" smtClean="0">
                <a:ln w="12700" cmpd="sng">
                  <a:solidFill>
                    <a:srgbClr val="A50021"/>
                  </a:solidFill>
                  <a:prstDash val="solid"/>
                </a:ln>
                <a:solidFill>
                  <a:srgbClr val="FFC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дитини знаходиться на кінчиках її пальців.  Чим більше майстерності в дитячій руці, тим дитина розумніша. Саме руки вчать дитину точності, акуратності, ясності мислення. Рухи рук збуджують мозок, змушуючи його </a:t>
            </a:r>
            <a:r>
              <a:rPr lang="uk-UA" sz="2800" b="1" spc="50" dirty="0" err="1" smtClean="0">
                <a:ln w="12700" cmpd="sng">
                  <a:solidFill>
                    <a:srgbClr val="A50021"/>
                  </a:solidFill>
                  <a:prstDash val="solid"/>
                </a:ln>
                <a:solidFill>
                  <a:srgbClr val="FFC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розвиватися”</a:t>
            </a:r>
            <a:endParaRPr lang="ru-RU" sz="2800" b="1" cap="none" spc="50" dirty="0">
              <a:ln w="12700" cmpd="sng">
                <a:solidFill>
                  <a:srgbClr val="A50021"/>
                </a:solidFill>
                <a:prstDash val="solid"/>
              </a:ln>
              <a:solidFill>
                <a:srgbClr val="FFC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7" name="Рисунок 6" descr="Pgr12753735856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7950" y="357166"/>
            <a:ext cx="2680640" cy="37862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60d2d8eefdfeaa3a9bb6c532f9d21e9a9774dbb24c5e0db0a5c81dee59813cc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592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28596" y="642918"/>
            <a:ext cx="8072493" cy="80021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300" b="1" cap="none" spc="0" dirty="0" err="1" smtClean="0">
                <a:ln w="3175">
                  <a:solidFill>
                    <a:srgbClr val="A50021"/>
                  </a:solidFill>
                </a:ln>
                <a:solidFill>
                  <a:srgbClr val="CC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Сенсомоторика</a:t>
            </a:r>
            <a:r>
              <a:rPr lang="ru-RU" sz="2300" b="1" cap="none" spc="0" dirty="0" smtClean="0">
                <a:ln w="3175">
                  <a:solidFill>
                    <a:srgbClr val="A50021"/>
                  </a:solidFill>
                </a:ln>
                <a:solidFill>
                  <a:srgbClr val="CC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– </a:t>
            </a:r>
            <a:r>
              <a:rPr lang="ru-RU" sz="2300" b="1" cap="none" spc="0" dirty="0" err="1" smtClean="0">
                <a:ln w="3175">
                  <a:solidFill>
                    <a:srgbClr val="A50021"/>
                  </a:solidFill>
                </a:ln>
                <a:solidFill>
                  <a:srgbClr val="CC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це</a:t>
            </a:r>
            <a:r>
              <a:rPr lang="ru-RU" sz="2300" b="1" cap="none" spc="0" dirty="0" smtClean="0">
                <a:ln w="3175">
                  <a:solidFill>
                    <a:srgbClr val="A50021"/>
                  </a:solidFill>
                </a:ln>
                <a:solidFill>
                  <a:srgbClr val="CC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300" b="1" cap="none" spc="0" dirty="0" err="1" smtClean="0">
                <a:ln w="3175">
                  <a:solidFill>
                    <a:srgbClr val="A50021"/>
                  </a:solidFill>
                </a:ln>
                <a:solidFill>
                  <a:srgbClr val="CC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вміння</a:t>
            </a:r>
            <a:r>
              <a:rPr lang="ru-RU" sz="2300" b="1" cap="none" spc="0" dirty="0" smtClean="0">
                <a:ln w="3175">
                  <a:solidFill>
                    <a:srgbClr val="A50021"/>
                  </a:solidFill>
                </a:ln>
                <a:solidFill>
                  <a:srgbClr val="CC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300" b="1" cap="none" spc="0" dirty="0" err="1" smtClean="0">
                <a:ln w="3175">
                  <a:solidFill>
                    <a:srgbClr val="A50021"/>
                  </a:solidFill>
                </a:ln>
                <a:solidFill>
                  <a:srgbClr val="CC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керувати</a:t>
            </a:r>
            <a:r>
              <a:rPr lang="ru-RU" sz="2300" b="1" cap="none" spc="0" dirty="0" smtClean="0">
                <a:ln w="3175">
                  <a:solidFill>
                    <a:srgbClr val="A50021"/>
                  </a:solidFill>
                </a:ln>
                <a:solidFill>
                  <a:srgbClr val="CC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300" b="1" cap="none" spc="0" dirty="0" err="1" smtClean="0">
                <a:ln w="3175">
                  <a:solidFill>
                    <a:srgbClr val="A50021"/>
                  </a:solidFill>
                </a:ln>
                <a:solidFill>
                  <a:srgbClr val="CC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рухом</a:t>
            </a:r>
            <a:r>
              <a:rPr lang="ru-RU" sz="2300" b="1" cap="none" spc="0" dirty="0" smtClean="0">
                <a:ln w="3175">
                  <a:solidFill>
                    <a:srgbClr val="A50021"/>
                  </a:solidFill>
                </a:ln>
                <a:solidFill>
                  <a:srgbClr val="CC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та </a:t>
            </a:r>
            <a:r>
              <a:rPr lang="ru-RU" sz="2300" b="1" cap="none" spc="0" dirty="0" err="1" smtClean="0">
                <a:ln w="3175">
                  <a:solidFill>
                    <a:srgbClr val="A50021"/>
                  </a:solidFill>
                </a:ln>
                <a:solidFill>
                  <a:srgbClr val="CC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емоціями</a:t>
            </a:r>
            <a:r>
              <a:rPr lang="ru-RU" sz="2300" b="1" cap="none" spc="0" dirty="0" smtClean="0">
                <a:ln w="3175">
                  <a:solidFill>
                    <a:srgbClr val="A50021"/>
                  </a:solidFill>
                </a:ln>
                <a:solidFill>
                  <a:srgbClr val="CC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 </a:t>
            </a:r>
            <a:r>
              <a:rPr lang="ru-RU" sz="2300" b="1" cap="none" spc="0" dirty="0" err="1" smtClean="0">
                <a:ln w="3175">
                  <a:solidFill>
                    <a:srgbClr val="A50021"/>
                  </a:solidFill>
                </a:ln>
                <a:solidFill>
                  <a:srgbClr val="CC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це</a:t>
            </a:r>
            <a:r>
              <a:rPr lang="ru-RU" sz="2300" b="1" cap="none" spc="0" dirty="0" smtClean="0">
                <a:ln w="3175">
                  <a:solidFill>
                    <a:srgbClr val="A50021"/>
                  </a:solidFill>
                </a:ln>
                <a:solidFill>
                  <a:srgbClr val="CC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300" b="1" cap="none" spc="0" dirty="0" err="1" smtClean="0">
                <a:ln w="3175">
                  <a:solidFill>
                    <a:srgbClr val="A50021"/>
                  </a:solidFill>
                </a:ln>
                <a:solidFill>
                  <a:srgbClr val="CC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узгодженість</a:t>
            </a:r>
            <a:r>
              <a:rPr lang="ru-RU" sz="2300" b="1" dirty="0" smtClean="0">
                <a:ln w="3175">
                  <a:solidFill>
                    <a:srgbClr val="A50021"/>
                  </a:solidFill>
                </a:ln>
                <a:solidFill>
                  <a:srgbClr val="CC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300" b="1" cap="none" spc="0" dirty="0" smtClean="0">
                <a:ln w="3175">
                  <a:solidFill>
                    <a:srgbClr val="A50021"/>
                  </a:solidFill>
                </a:ln>
                <a:solidFill>
                  <a:srgbClr val="CC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очей </a:t>
            </a:r>
            <a:r>
              <a:rPr lang="ru-RU" sz="2300" b="1" cap="none" spc="0" dirty="0" err="1" smtClean="0">
                <a:ln w="3175">
                  <a:solidFill>
                    <a:srgbClr val="A50021"/>
                  </a:solidFill>
                </a:ln>
                <a:solidFill>
                  <a:srgbClr val="CC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і</a:t>
            </a:r>
            <a:r>
              <a:rPr lang="ru-RU" sz="2300" b="1" cap="none" spc="0" dirty="0" smtClean="0">
                <a:ln w="3175">
                  <a:solidFill>
                    <a:srgbClr val="A50021"/>
                  </a:solidFill>
                </a:ln>
                <a:solidFill>
                  <a:srgbClr val="CC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300" b="1" cap="none" spc="0" dirty="0" err="1" smtClean="0">
                <a:ln w="3175">
                  <a:solidFill>
                    <a:srgbClr val="A50021"/>
                  </a:solidFill>
                </a:ln>
                <a:solidFill>
                  <a:srgbClr val="CC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руху</a:t>
            </a:r>
            <a:r>
              <a:rPr lang="ru-RU" sz="2300" b="1" cap="none" spc="0" dirty="0" smtClean="0">
                <a:ln w="3175">
                  <a:solidFill>
                    <a:srgbClr val="A50021"/>
                  </a:solidFill>
                </a:ln>
                <a:solidFill>
                  <a:srgbClr val="CC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 </a:t>
            </a:r>
            <a:r>
              <a:rPr lang="ru-RU" sz="2300" b="1" cap="none" spc="0" dirty="0" err="1" smtClean="0">
                <a:ln w="3175">
                  <a:solidFill>
                    <a:srgbClr val="A50021"/>
                  </a:solidFill>
                </a:ln>
                <a:solidFill>
                  <a:srgbClr val="CC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узгодженість</a:t>
            </a:r>
            <a:r>
              <a:rPr lang="ru-RU" sz="2300" b="1" cap="none" spc="0" dirty="0" smtClean="0">
                <a:ln w="3175">
                  <a:solidFill>
                    <a:srgbClr val="A50021"/>
                  </a:solidFill>
                </a:ln>
                <a:solidFill>
                  <a:srgbClr val="CC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слуху </a:t>
            </a:r>
            <a:r>
              <a:rPr lang="ru-RU" sz="2300" b="1" cap="none" spc="0" dirty="0" err="1" smtClean="0">
                <a:ln w="3175">
                  <a:solidFill>
                    <a:srgbClr val="A50021"/>
                  </a:solidFill>
                </a:ln>
                <a:solidFill>
                  <a:srgbClr val="CC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і</a:t>
            </a:r>
            <a:r>
              <a:rPr lang="ru-RU" sz="2300" b="1" cap="none" spc="0" dirty="0" smtClean="0">
                <a:ln w="3175">
                  <a:solidFill>
                    <a:srgbClr val="A50021"/>
                  </a:solidFill>
                </a:ln>
                <a:solidFill>
                  <a:srgbClr val="CC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300" b="1" cap="none" spc="0" dirty="0" err="1" smtClean="0">
                <a:ln w="3175">
                  <a:solidFill>
                    <a:srgbClr val="A50021"/>
                  </a:solidFill>
                </a:ln>
                <a:solidFill>
                  <a:srgbClr val="CC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руху</a:t>
            </a:r>
            <a:r>
              <a:rPr lang="ru-RU" sz="2300" b="1" cap="none" spc="0" dirty="0" smtClean="0">
                <a:ln w="3175">
                  <a:solidFill>
                    <a:srgbClr val="A50021"/>
                  </a:solidFill>
                </a:ln>
                <a:solidFill>
                  <a:srgbClr val="CC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 </a:t>
            </a:r>
            <a:r>
              <a:rPr lang="ru-RU" sz="2300" b="1" cap="none" spc="0" dirty="0" err="1" smtClean="0">
                <a:ln w="3175">
                  <a:solidFill>
                    <a:srgbClr val="A50021"/>
                  </a:solidFill>
                </a:ln>
                <a:solidFill>
                  <a:srgbClr val="CC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і</a:t>
            </a:r>
            <a:r>
              <a:rPr lang="ru-RU" sz="2300" b="1" cap="none" spc="0" dirty="0" smtClean="0">
                <a:ln w="3175">
                  <a:solidFill>
                    <a:srgbClr val="A50021"/>
                  </a:solidFill>
                </a:ln>
                <a:solidFill>
                  <a:srgbClr val="CC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т.д.</a:t>
            </a:r>
            <a:endParaRPr lang="ru-RU" sz="2300" b="1" cap="none" spc="0" dirty="0">
              <a:ln w="3175">
                <a:solidFill>
                  <a:srgbClr val="A50021"/>
                </a:solidFill>
              </a:ln>
              <a:solidFill>
                <a:srgbClr val="CC66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1857364"/>
            <a:ext cx="8387040" cy="22467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just"/>
            <a:r>
              <a:rPr lang="ru-RU" sz="2800" b="1" cap="none" spc="0" dirty="0" err="1" smtClean="0">
                <a:ln w="3175">
                  <a:solidFill>
                    <a:srgbClr val="A50021"/>
                  </a:solidFill>
                </a:ln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Сенсомоторний</a:t>
            </a:r>
            <a:r>
              <a:rPr lang="ru-RU" sz="2800" b="1" cap="none" spc="0" dirty="0" smtClean="0">
                <a:ln w="3175">
                  <a:solidFill>
                    <a:srgbClr val="A50021"/>
                  </a:solidFill>
                </a:ln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800" b="1" cap="none" spc="0" dirty="0" err="1" smtClean="0">
                <a:ln w="3175">
                  <a:solidFill>
                    <a:srgbClr val="A50021"/>
                  </a:solidFill>
                </a:ln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розвиток</a:t>
            </a:r>
            <a:r>
              <a:rPr lang="ru-RU" sz="2800" b="1" cap="none" spc="0" dirty="0" smtClean="0">
                <a:ln w="3175">
                  <a:solidFill>
                    <a:srgbClr val="A50021"/>
                  </a:solidFill>
                </a:ln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800" b="1" cap="none" spc="0" dirty="0" err="1" smtClean="0">
                <a:ln w="3175">
                  <a:solidFill>
                    <a:srgbClr val="A50021"/>
                  </a:solidFill>
                </a:ln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дошкільника</a:t>
            </a:r>
            <a:r>
              <a:rPr lang="ru-RU" sz="2800" b="1" cap="none" spc="0" dirty="0" smtClean="0">
                <a:ln w="3175">
                  <a:solidFill>
                    <a:srgbClr val="A50021"/>
                  </a:solidFill>
                </a:ln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– </a:t>
            </a:r>
          </a:p>
          <a:p>
            <a:pPr algn="just"/>
            <a:r>
              <a:rPr lang="ru-RU" sz="2800" b="1" cap="none" spc="0" dirty="0" err="1" smtClean="0">
                <a:ln w="3175">
                  <a:solidFill>
                    <a:srgbClr val="A50021"/>
                  </a:solidFill>
                </a:ln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це</a:t>
            </a:r>
            <a:r>
              <a:rPr lang="ru-RU" sz="2800" b="1" cap="none" spc="0" dirty="0" smtClean="0">
                <a:ln w="3175">
                  <a:solidFill>
                    <a:srgbClr val="A50021"/>
                  </a:solidFill>
                </a:ln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800" b="1" cap="none" spc="0" dirty="0" err="1" smtClean="0">
                <a:ln w="3175">
                  <a:solidFill>
                    <a:srgbClr val="A50021"/>
                  </a:solidFill>
                </a:ln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розвиток</a:t>
            </a:r>
            <a:r>
              <a:rPr lang="ru-RU" sz="2800" b="1" cap="none" spc="0" dirty="0" smtClean="0">
                <a:ln w="3175">
                  <a:solidFill>
                    <a:srgbClr val="A50021"/>
                  </a:solidFill>
                </a:ln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800" b="1" cap="none" spc="0" dirty="0" err="1" smtClean="0">
                <a:ln w="3175">
                  <a:solidFill>
                    <a:srgbClr val="A50021"/>
                  </a:solidFill>
                </a:ln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його</a:t>
            </a:r>
            <a:r>
              <a:rPr lang="ru-RU" sz="2800" b="1" cap="none" spc="0" dirty="0" smtClean="0">
                <a:ln w="3175">
                  <a:solidFill>
                    <a:srgbClr val="A50021"/>
                  </a:solidFill>
                </a:ln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800" b="1" cap="none" spc="0" dirty="0" err="1" smtClean="0">
                <a:ln w="3175">
                  <a:solidFill>
                    <a:srgbClr val="A50021"/>
                  </a:solidFill>
                </a:ln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сприйняття</a:t>
            </a:r>
            <a:r>
              <a:rPr lang="ru-RU" sz="2800" b="1" cap="none" spc="0" dirty="0" smtClean="0">
                <a:ln w="3175">
                  <a:solidFill>
                    <a:srgbClr val="A50021"/>
                  </a:solidFill>
                </a:ln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800" b="1" cap="none" spc="0" dirty="0" err="1" smtClean="0">
                <a:ln w="3175">
                  <a:solidFill>
                    <a:srgbClr val="A50021"/>
                  </a:solidFill>
                </a:ln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і</a:t>
            </a:r>
            <a:r>
              <a:rPr lang="ru-RU" sz="2800" b="1" cap="none" spc="0" dirty="0" smtClean="0">
                <a:ln w="3175">
                  <a:solidFill>
                    <a:srgbClr val="A50021"/>
                  </a:solidFill>
                </a:ln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800" b="1" cap="none" spc="0" dirty="0" err="1" smtClean="0">
                <a:ln w="3175">
                  <a:solidFill>
                    <a:srgbClr val="A50021"/>
                  </a:solidFill>
                </a:ln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формування</a:t>
            </a:r>
            <a:r>
              <a:rPr lang="ru-RU" sz="2800" b="1" cap="none" spc="0" dirty="0" smtClean="0">
                <a:ln w="3175">
                  <a:solidFill>
                    <a:srgbClr val="A50021"/>
                  </a:solidFill>
                </a:ln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</a:p>
          <a:p>
            <a:pPr algn="just"/>
            <a:r>
              <a:rPr lang="ru-RU" sz="2800" b="1" dirty="0" err="1" smtClean="0">
                <a:ln w="3175">
                  <a:solidFill>
                    <a:srgbClr val="A50021"/>
                  </a:solidFill>
                </a:ln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уявлень</a:t>
            </a:r>
            <a:r>
              <a:rPr lang="ru-RU" sz="2800" b="1" dirty="0" smtClean="0">
                <a:ln w="3175">
                  <a:solidFill>
                    <a:srgbClr val="A50021"/>
                  </a:solidFill>
                </a:ln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про </a:t>
            </a:r>
            <a:r>
              <a:rPr lang="ru-RU" sz="2800" b="1" dirty="0" err="1" smtClean="0">
                <a:ln w="3175">
                  <a:solidFill>
                    <a:srgbClr val="A50021"/>
                  </a:solidFill>
                </a:ln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зовнішні</a:t>
            </a:r>
            <a:r>
              <a:rPr lang="ru-RU" sz="2800" b="1" dirty="0" smtClean="0">
                <a:ln w="3175">
                  <a:solidFill>
                    <a:srgbClr val="A50021"/>
                  </a:solidFill>
                </a:ln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ln w="3175">
                  <a:solidFill>
                    <a:srgbClr val="A50021"/>
                  </a:solidFill>
                </a:ln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властивості</a:t>
            </a:r>
            <a:r>
              <a:rPr lang="ru-RU" sz="2800" b="1" dirty="0" smtClean="0">
                <a:ln w="3175">
                  <a:solidFill>
                    <a:srgbClr val="A50021"/>
                  </a:solidFill>
                </a:ln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ln w="3175">
                  <a:solidFill>
                    <a:srgbClr val="A50021"/>
                  </a:solidFill>
                </a:ln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предметів</a:t>
            </a:r>
            <a:r>
              <a:rPr lang="ru-RU" sz="2800" b="1" dirty="0" smtClean="0">
                <a:ln w="3175">
                  <a:solidFill>
                    <a:srgbClr val="A50021"/>
                  </a:solidFill>
                </a:ln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: </a:t>
            </a:r>
          </a:p>
          <a:p>
            <a:pPr algn="just"/>
            <a:r>
              <a:rPr lang="ru-RU" sz="2800" b="1" dirty="0" err="1" smtClean="0">
                <a:ln w="3175">
                  <a:solidFill>
                    <a:srgbClr val="A50021"/>
                  </a:solidFill>
                </a:ln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їх</a:t>
            </a:r>
            <a:r>
              <a:rPr lang="ru-RU" sz="2800" b="1" dirty="0" smtClean="0">
                <a:ln w="3175">
                  <a:solidFill>
                    <a:srgbClr val="A50021"/>
                  </a:solidFill>
                </a:ln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ln w="3175">
                  <a:solidFill>
                    <a:srgbClr val="A50021"/>
                  </a:solidFill>
                </a:ln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формі</a:t>
            </a:r>
            <a:r>
              <a:rPr lang="ru-RU" sz="2800" b="1" dirty="0" smtClean="0">
                <a:ln w="3175">
                  <a:solidFill>
                    <a:srgbClr val="A50021"/>
                  </a:solidFill>
                </a:ln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 </a:t>
            </a:r>
            <a:r>
              <a:rPr lang="ru-RU" sz="2800" b="1" dirty="0" err="1" smtClean="0">
                <a:ln w="3175">
                  <a:solidFill>
                    <a:srgbClr val="A50021"/>
                  </a:solidFill>
                </a:ln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кольорі</a:t>
            </a:r>
            <a:r>
              <a:rPr lang="ru-RU" sz="2800" b="1" dirty="0" smtClean="0">
                <a:ln w="3175">
                  <a:solidFill>
                    <a:srgbClr val="A50021"/>
                  </a:solidFill>
                </a:ln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 </a:t>
            </a:r>
            <a:r>
              <a:rPr lang="ru-RU" sz="2800" b="1" dirty="0" err="1" smtClean="0">
                <a:ln w="3175">
                  <a:solidFill>
                    <a:srgbClr val="A50021"/>
                  </a:solidFill>
                </a:ln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величині</a:t>
            </a:r>
            <a:r>
              <a:rPr lang="ru-RU" sz="2800" b="1" dirty="0" smtClean="0">
                <a:ln w="3175">
                  <a:solidFill>
                    <a:srgbClr val="A50021"/>
                  </a:solidFill>
                </a:ln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 с</a:t>
            </a:r>
            <a:r>
              <a:rPr lang="uk-UA" sz="2800" b="1" cap="none" spc="0" dirty="0" err="1" smtClean="0">
                <a:ln w="3175">
                  <a:solidFill>
                    <a:srgbClr val="A50021"/>
                  </a:solidFill>
                </a:ln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тановище</a:t>
            </a:r>
            <a:r>
              <a:rPr lang="uk-UA" sz="2800" b="1" cap="none" spc="0" dirty="0" smtClean="0">
                <a:ln w="3175">
                  <a:solidFill>
                    <a:srgbClr val="A50021"/>
                  </a:solidFill>
                </a:ln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у просторі </a:t>
            </a:r>
          </a:p>
          <a:p>
            <a:pPr algn="just"/>
            <a:r>
              <a:rPr lang="uk-UA" sz="2800" b="1" cap="none" spc="0" dirty="0" smtClean="0">
                <a:ln w="3175">
                  <a:solidFill>
                    <a:srgbClr val="A50021"/>
                  </a:solidFill>
                </a:ln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і розвиток моторної сфери.</a:t>
            </a:r>
            <a:endParaRPr lang="ru-RU" sz="2800" b="1" cap="none" spc="0" dirty="0">
              <a:ln w="3175">
                <a:solidFill>
                  <a:srgbClr val="A50021"/>
                </a:solidFill>
              </a:ln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60d2d8eefdfeaa3a9bb6c532f9d21e9a9774dbb24c5e0db0a5c81dee59813cc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1" y="0"/>
            <a:ext cx="912785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7158" y="285728"/>
            <a:ext cx="577440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Сенсомоторна</a:t>
            </a:r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(дидактична </a:t>
            </a:r>
            <a:r>
              <a:rPr lang="ru-RU" sz="2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гра</a:t>
            </a:r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</a:t>
            </a:r>
          </a:p>
          <a:p>
            <a:pPr algn="ctr"/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</a:t>
            </a:r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використанням</a:t>
            </a:r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прищіпок</a:t>
            </a:r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«</a:t>
            </a:r>
            <a:r>
              <a:rPr lang="ru-RU" sz="2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Асоціації</a:t>
            </a:r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Рисунок 3" descr="IMG_20191024_1132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89698" y="1214422"/>
            <a:ext cx="3654302" cy="352814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57158" y="1214422"/>
            <a:ext cx="5214974" cy="42148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cap="none" spc="0" dirty="0" smtClean="0">
                <a:ln w="3175" cmpd="sng">
                  <a:solidFill>
                    <a:srgbClr val="CC66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Мета </a:t>
            </a:r>
            <a:r>
              <a:rPr lang="ru-RU" sz="2400" b="1" cap="none" spc="0" dirty="0" err="1" smtClean="0">
                <a:ln w="3175" cmpd="sng">
                  <a:solidFill>
                    <a:srgbClr val="CC66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гри</a:t>
            </a:r>
            <a:r>
              <a:rPr lang="ru-RU" sz="2400" b="1" cap="none" spc="0" dirty="0" smtClean="0">
                <a:ln w="3175" cmpd="sng">
                  <a:solidFill>
                    <a:srgbClr val="CC66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: </a:t>
            </a:r>
          </a:p>
          <a:p>
            <a:pPr>
              <a:buFontTx/>
              <a:buChar char="-"/>
            </a:pPr>
            <a:r>
              <a:rPr lang="uk-UA" sz="2000" b="1" dirty="0" smtClean="0">
                <a:ln w="3175" cmpd="sng">
                  <a:solidFill>
                    <a:srgbClr val="CC66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розвивати координацію дрібних рухів пальців рук, тактильні відчуття;</a:t>
            </a:r>
          </a:p>
          <a:p>
            <a:pPr>
              <a:buFontTx/>
              <a:buChar char="-"/>
            </a:pPr>
            <a:r>
              <a:rPr lang="uk-UA" sz="2000" b="1" dirty="0" smtClean="0">
                <a:ln w="3175" cmpd="sng">
                  <a:solidFill>
                    <a:srgbClr val="CC66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розвивати інтелект дітей та креативне мислення , фантазію, творчу уяву, пам’ять, увагу, спостережливість;</a:t>
            </a:r>
            <a:endParaRPr lang="ru-RU" sz="2000" b="1" dirty="0" smtClean="0">
              <a:ln w="3175" cmpd="sng">
                <a:solidFill>
                  <a:srgbClr val="CC6600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>
              <a:buFontTx/>
              <a:buChar char="-"/>
            </a:pPr>
            <a:r>
              <a:rPr lang="uk-UA" sz="2000" b="1" dirty="0" smtClean="0">
                <a:ln w="3175" cmpd="sng">
                  <a:solidFill>
                    <a:srgbClr val="CC66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сприяти взаємодії між мовленням та рухами пальців рук;</a:t>
            </a:r>
          </a:p>
          <a:p>
            <a:pPr>
              <a:buFontTx/>
              <a:buChar char="-"/>
            </a:pPr>
            <a:r>
              <a:rPr lang="uk-UA" sz="2000" b="1" dirty="0" smtClean="0">
                <a:ln w="3175" cmpd="sng">
                  <a:solidFill>
                    <a:srgbClr val="CC66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активізувати емоційну сферу дітей;</a:t>
            </a:r>
          </a:p>
          <a:p>
            <a:pPr>
              <a:buFontTx/>
              <a:buChar char="-"/>
            </a:pPr>
            <a:r>
              <a:rPr lang="uk-UA" sz="2000" b="1" dirty="0" smtClean="0">
                <a:ln w="3175" cmpd="sng">
                  <a:solidFill>
                    <a:srgbClr val="CC66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виховувати у дітей самостійність, ініціативність, старанність, наполегливість, вміння дотримуватися інструкцій дорослого.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60d2d8eefdfeaa3a9bb6c532f9d21e9a9774dbb24c5e0db0a5c81dee59813cc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2" y="0"/>
            <a:ext cx="9127858" cy="6858000"/>
          </a:xfrm>
          <a:prstGeom prst="rect">
            <a:avLst/>
          </a:prstGeom>
        </p:spPr>
      </p:pic>
      <p:pic>
        <p:nvPicPr>
          <p:cNvPr id="5" name="Рисунок 4" descr="IMG_20191024_1128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142852"/>
            <a:ext cx="3268289" cy="485778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5720" y="0"/>
            <a:ext cx="8858280" cy="60016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			Правила та </a:t>
            </a:r>
            <a:r>
              <a:rPr lang="ru-RU" sz="2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хід</a:t>
            </a:r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гри</a:t>
            </a:r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</a:t>
            </a:r>
          </a:p>
          <a:p>
            <a:r>
              <a:rPr lang="uk-UA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		      - нагадати дітям про безпечне </a:t>
            </a:r>
          </a:p>
          <a:p>
            <a:r>
              <a:rPr lang="uk-UA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		       поводження з прищіпками;</a:t>
            </a:r>
          </a:p>
          <a:p>
            <a:pPr lvl="7">
              <a:buFontTx/>
              <a:buChar char="-"/>
            </a:pPr>
            <a:r>
              <a:rPr lang="uk-UA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</a:t>
            </a:r>
            <a:r>
              <a:rPr lang="uk-UA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ід час ігор бажано використовувати</a:t>
            </a:r>
          </a:p>
          <a:p>
            <a:r>
              <a:rPr lang="uk-UA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		       </a:t>
            </a:r>
            <a:r>
              <a:rPr lang="uk-UA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заклички</a:t>
            </a:r>
            <a:r>
              <a:rPr lang="uk-UA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uk-UA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потішки</a:t>
            </a:r>
            <a:r>
              <a:rPr lang="uk-UA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загадки та інший</a:t>
            </a:r>
          </a:p>
          <a:p>
            <a:r>
              <a:rPr lang="uk-UA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			       матеріал пізнавального характеру;</a:t>
            </a:r>
          </a:p>
          <a:p>
            <a:pPr lvl="7">
              <a:buFontTx/>
              <a:buChar char="-"/>
            </a:pPr>
            <a:r>
              <a:rPr lang="uk-UA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надавати дитині можливість самостійно </a:t>
            </a:r>
            <a:r>
              <a:rPr lang="uk-UA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вико-</a:t>
            </a:r>
            <a:endParaRPr lang="uk-UA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lvl="7"/>
            <a:r>
              <a:rPr lang="uk-UA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нувати</a:t>
            </a:r>
            <a:r>
              <a:rPr lang="uk-UA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те чи інше</a:t>
            </a:r>
          </a:p>
          <a:p>
            <a:pPr lvl="7"/>
            <a:r>
              <a:rPr lang="uk-UA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завдання, </a:t>
            </a:r>
            <a:r>
              <a:rPr lang="uk-UA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прояв-</a:t>
            </a:r>
            <a:endParaRPr lang="uk-UA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lvl="7"/>
            <a:r>
              <a:rPr lang="uk-UA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ляти</a:t>
            </a:r>
            <a:r>
              <a:rPr lang="uk-UA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та </a:t>
            </a:r>
            <a:r>
              <a:rPr lang="uk-UA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втілюва-</a:t>
            </a:r>
            <a:endParaRPr lang="uk-UA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lvl="7"/>
            <a:r>
              <a:rPr lang="uk-UA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ти креативні </a:t>
            </a:r>
            <a:r>
              <a:rPr lang="uk-UA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фан-</a:t>
            </a:r>
            <a:endParaRPr lang="uk-UA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lvl="7"/>
            <a:r>
              <a:rPr lang="uk-UA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тазії</a:t>
            </a:r>
            <a:r>
              <a:rPr lang="uk-UA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 </a:t>
            </a:r>
            <a:r>
              <a:rPr lang="uk-UA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самостій-</a:t>
            </a:r>
            <a:endParaRPr lang="uk-UA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lvl="7"/>
            <a:r>
              <a:rPr lang="uk-UA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ній ігровій </a:t>
            </a:r>
            <a:r>
              <a:rPr lang="uk-UA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твор-</a:t>
            </a:r>
            <a:endParaRPr lang="uk-UA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lvl="7"/>
            <a:r>
              <a:rPr lang="uk-UA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чості</a:t>
            </a:r>
            <a:r>
              <a:rPr lang="uk-UA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</a:p>
          <a:p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Рисунок 5" descr="IMG_20191024_11222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35867" y="2643182"/>
            <a:ext cx="2865256" cy="2786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60d2d8eefdfeaa3a9bb6c532f9d21e9a9774dbb24c5e0db0a5c81dee59813cc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2" y="0"/>
            <a:ext cx="912785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2844" y="214290"/>
            <a:ext cx="821537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Гру</a:t>
            </a:r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6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можна</a:t>
            </a:r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6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проводити</a:t>
            </a:r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6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індивідуально</a:t>
            </a:r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pPr algn="ctr"/>
            <a:r>
              <a:rPr lang="ru-RU" sz="36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або</a:t>
            </a:r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6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</a:t>
            </a:r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6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підгрупою</a:t>
            </a:r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6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дітей</a:t>
            </a:r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Рисунок 3" descr="IMG_20191024_1121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00364" y="1500173"/>
            <a:ext cx="3381400" cy="3429025"/>
          </a:xfrm>
          <a:prstGeom prst="rect">
            <a:avLst/>
          </a:prstGeom>
        </p:spPr>
      </p:pic>
      <p:pic>
        <p:nvPicPr>
          <p:cNvPr id="5" name="Рисунок 4" descr="IMG_20191024_1130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1428736"/>
            <a:ext cx="2643206" cy="3524274"/>
          </a:xfrm>
          <a:prstGeom prst="rect">
            <a:avLst/>
          </a:prstGeom>
        </p:spPr>
      </p:pic>
      <p:pic>
        <p:nvPicPr>
          <p:cNvPr id="6" name="Рисунок 5" descr="IMG_20191024_11224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29388" y="1500174"/>
            <a:ext cx="2500330" cy="33337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60d2d8eefdfeaa3a9bb6c532f9d21e9a9774dbb24c5e0db0a5c81dee59813cc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2" y="0"/>
            <a:ext cx="912785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4282" y="142852"/>
            <a:ext cx="8572560" cy="169277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600" b="1" cap="none" spc="0" dirty="0" err="1" smtClean="0">
                <a:ln w="11430">
                  <a:solidFill>
                    <a:srgbClr val="CC66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Ігри</a:t>
            </a:r>
            <a:r>
              <a:rPr lang="ru-RU" sz="2600" b="1" cap="none" spc="0" dirty="0" smtClean="0">
                <a:ln w="11430">
                  <a:solidFill>
                    <a:srgbClr val="CC66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600" b="1" cap="none" spc="0" dirty="0" err="1" smtClean="0">
                <a:ln w="11430">
                  <a:solidFill>
                    <a:srgbClr val="CC66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</a:t>
            </a:r>
            <a:r>
              <a:rPr lang="ru-RU" sz="2600" b="1" cap="none" spc="0" dirty="0" smtClean="0">
                <a:ln w="11430">
                  <a:solidFill>
                    <a:srgbClr val="CC66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600" b="1" cap="none" spc="0" dirty="0" err="1" smtClean="0">
                <a:ln w="11430">
                  <a:solidFill>
                    <a:srgbClr val="CC66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прищіпками</a:t>
            </a:r>
            <a:r>
              <a:rPr lang="ru-RU" sz="2600" b="1" cap="none" spc="0" dirty="0" smtClean="0">
                <a:ln w="11430">
                  <a:solidFill>
                    <a:srgbClr val="CC66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600" b="1" cap="none" spc="0" dirty="0" err="1" smtClean="0">
                <a:ln w="11430">
                  <a:solidFill>
                    <a:srgbClr val="CC66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цілком</a:t>
            </a:r>
            <a:r>
              <a:rPr lang="ru-RU" sz="2600" b="1" cap="none" spc="0" dirty="0" smtClean="0">
                <a:ln w="11430">
                  <a:solidFill>
                    <a:srgbClr val="CC66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600" b="1" cap="none" spc="0" dirty="0" err="1" smtClean="0">
                <a:ln w="11430">
                  <a:solidFill>
                    <a:srgbClr val="CC66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можуть</a:t>
            </a:r>
            <a:r>
              <a:rPr lang="ru-RU" sz="2600" b="1" cap="none" spc="0" dirty="0" smtClean="0">
                <a:ln w="11430">
                  <a:solidFill>
                    <a:srgbClr val="CC66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600" b="1" cap="none" spc="0" dirty="0" err="1" smtClean="0">
                <a:ln w="11430">
                  <a:solidFill>
                    <a:srgbClr val="CC66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зайняти</a:t>
            </a:r>
            <a:r>
              <a:rPr lang="ru-RU" sz="2600" b="1" cap="none" spc="0" dirty="0" smtClean="0">
                <a:ln w="11430">
                  <a:solidFill>
                    <a:srgbClr val="CC66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600" b="1" cap="none" spc="0" dirty="0" err="1" smtClean="0">
                <a:ln w="11430">
                  <a:solidFill>
                    <a:srgbClr val="CC66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почесне</a:t>
            </a:r>
            <a:r>
              <a:rPr lang="ru-RU" sz="2600" b="1" cap="none" spc="0" dirty="0" smtClean="0">
                <a:ln w="11430">
                  <a:solidFill>
                    <a:srgbClr val="CC66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600" b="1" cap="none" spc="0" dirty="0" err="1" smtClean="0">
                <a:ln w="11430">
                  <a:solidFill>
                    <a:srgbClr val="CC66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місце</a:t>
            </a:r>
            <a:r>
              <a:rPr lang="ru-RU" sz="2600" b="1" cap="none" spc="0" dirty="0" smtClean="0">
                <a:ln w="11430">
                  <a:solidFill>
                    <a:srgbClr val="CC66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на </a:t>
            </a:r>
            <a:r>
              <a:rPr lang="ru-RU" sz="2600" b="1" cap="none" spc="0" dirty="0" err="1" smtClean="0">
                <a:ln w="11430">
                  <a:solidFill>
                    <a:srgbClr val="CC66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полиці</a:t>
            </a:r>
            <a:r>
              <a:rPr lang="ru-RU" sz="2600" b="1" cap="none" spc="0" dirty="0" smtClean="0">
                <a:ln w="11430">
                  <a:solidFill>
                    <a:srgbClr val="CC66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600" b="1" cap="none" spc="0" dirty="0" err="1" smtClean="0">
                <a:ln w="11430">
                  <a:solidFill>
                    <a:srgbClr val="CC66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серед</a:t>
            </a:r>
            <a:r>
              <a:rPr lang="ru-RU" sz="2600" b="1" cap="none" spc="0" dirty="0" smtClean="0">
                <a:ln w="11430">
                  <a:solidFill>
                    <a:srgbClr val="CC66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600" b="1" cap="none" spc="0" dirty="0" err="1" smtClean="0">
                <a:ln w="11430">
                  <a:solidFill>
                    <a:srgbClr val="CC66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інших</a:t>
            </a:r>
            <a:r>
              <a:rPr lang="ru-RU" sz="2600" b="1" cap="none" spc="0" dirty="0" smtClean="0">
                <a:ln w="11430">
                  <a:solidFill>
                    <a:srgbClr val="CC66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600" b="1" cap="none" spc="0" dirty="0" err="1" smtClean="0">
                <a:ln w="11430">
                  <a:solidFill>
                    <a:srgbClr val="CC66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іграшок</a:t>
            </a:r>
            <a:r>
              <a:rPr lang="ru-RU" sz="2600" b="1" cap="none" spc="0" dirty="0" smtClean="0">
                <a:ln w="11430">
                  <a:solidFill>
                    <a:srgbClr val="CC66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 </a:t>
            </a:r>
            <a:r>
              <a:rPr lang="ru-RU" sz="2600" b="1" dirty="0" smtClean="0">
                <a:ln w="11430">
                  <a:solidFill>
                    <a:srgbClr val="CC66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вони </a:t>
            </a:r>
            <a:r>
              <a:rPr lang="ru-RU" sz="2600" b="1" dirty="0" err="1" smtClean="0">
                <a:ln w="11430">
                  <a:solidFill>
                    <a:srgbClr val="CC66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різноманітні</a:t>
            </a:r>
            <a:r>
              <a:rPr lang="ru-RU" sz="2600" b="1" dirty="0" smtClean="0">
                <a:ln w="11430">
                  <a:solidFill>
                    <a:srgbClr val="CC66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 часто </a:t>
            </a:r>
            <a:r>
              <a:rPr lang="ru-RU" sz="2600" b="1" dirty="0" err="1" smtClean="0">
                <a:ln w="11430">
                  <a:solidFill>
                    <a:srgbClr val="CC66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використовуються</a:t>
            </a:r>
            <a:r>
              <a:rPr lang="ru-RU" sz="2600" b="1" dirty="0" smtClean="0">
                <a:ln w="11430">
                  <a:solidFill>
                    <a:srgbClr val="CC66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на наших </a:t>
            </a:r>
            <a:r>
              <a:rPr lang="ru-RU" sz="2600" b="1" dirty="0" err="1" smtClean="0">
                <a:ln w="11430">
                  <a:solidFill>
                    <a:srgbClr val="CC66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заняттях</a:t>
            </a:r>
            <a:r>
              <a:rPr lang="ru-RU" sz="2600" b="1" dirty="0" smtClean="0">
                <a:ln w="11430">
                  <a:solidFill>
                    <a:srgbClr val="CC66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та</a:t>
            </a:r>
            <a:r>
              <a:rPr lang="ru-RU" sz="2600" b="1" cap="none" spc="0" dirty="0" smtClean="0">
                <a:ln w="11430">
                  <a:solidFill>
                    <a:srgbClr val="CC66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600" b="1" cap="none" spc="0" dirty="0" err="1" smtClean="0">
                <a:ln w="11430">
                  <a:solidFill>
                    <a:srgbClr val="CC66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дуже</a:t>
            </a:r>
            <a:r>
              <a:rPr lang="ru-RU" sz="2600" b="1" cap="none" spc="0" dirty="0" smtClean="0">
                <a:ln w="11430">
                  <a:solidFill>
                    <a:srgbClr val="CC66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600" b="1" cap="none" spc="0" dirty="0" err="1" smtClean="0">
                <a:ln w="11430">
                  <a:solidFill>
                    <a:srgbClr val="CC66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подобаються</a:t>
            </a:r>
            <a:r>
              <a:rPr lang="ru-RU" sz="2600" b="1" cap="none" spc="0" dirty="0" smtClean="0">
                <a:ln w="11430">
                  <a:solidFill>
                    <a:srgbClr val="CC66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600" b="1" cap="none" spc="0" dirty="0" err="1" smtClean="0">
                <a:ln w="11430">
                  <a:solidFill>
                    <a:srgbClr val="CC66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дітям</a:t>
            </a:r>
            <a:r>
              <a:rPr lang="ru-RU" sz="2600" b="1" cap="none" spc="0" dirty="0" smtClean="0">
                <a:ln w="11430">
                  <a:solidFill>
                    <a:srgbClr val="CC66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 </a:t>
            </a:r>
            <a:endParaRPr lang="ru-RU" sz="2600" b="1" cap="none" spc="0" dirty="0">
              <a:ln w="11430">
                <a:solidFill>
                  <a:srgbClr val="CC6600"/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Рисунок 4" descr="IMG_20191024_1137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857364"/>
            <a:ext cx="2716718" cy="3143272"/>
          </a:xfrm>
          <a:prstGeom prst="rect">
            <a:avLst/>
          </a:prstGeom>
        </p:spPr>
      </p:pic>
      <p:pic>
        <p:nvPicPr>
          <p:cNvPr id="6" name="Рисунок 5" descr="IMG_20191024_13090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00760" y="1857364"/>
            <a:ext cx="2971514" cy="3143272"/>
          </a:xfrm>
          <a:prstGeom prst="rect">
            <a:avLst/>
          </a:prstGeom>
        </p:spPr>
      </p:pic>
      <p:pic>
        <p:nvPicPr>
          <p:cNvPr id="8" name="Рисунок 7" descr="IMG_20191024_1308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00364" y="1857364"/>
            <a:ext cx="2933107" cy="3143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251</Words>
  <Application>Microsoft Office PowerPoint</Application>
  <PresentationFormat>Экран (4:3)</PresentationFormat>
  <Paragraphs>44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НР</cp:lastModifiedBy>
  <cp:revision>19</cp:revision>
  <dcterms:modified xsi:type="dcterms:W3CDTF">2019-11-06T12:50:57Z</dcterms:modified>
</cp:coreProperties>
</file>